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B74E691-531A-4DB9-8F95-3E4B379C5B43}"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D09CC96-B2AB-44A6-9CCA-EA60FC61F2C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B74E691-531A-4DB9-8F95-3E4B379C5B4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B74E691-531A-4DB9-8F95-3E4B379C5B4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B74E691-531A-4DB9-8F95-3E4B379C5B4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9B74E691-531A-4DB9-8F95-3E4B379C5B4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09CC96-B2AB-44A6-9CCA-EA60FC61F2C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B74E691-531A-4DB9-8F95-3E4B379C5B4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9B74E691-531A-4DB9-8F95-3E4B379C5B43}"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B74E691-531A-4DB9-8F95-3E4B379C5B43}"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4E691-531A-4DB9-8F95-3E4B379C5B43}"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B74E691-531A-4DB9-8F95-3E4B379C5B4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09CC96-B2AB-44A6-9CCA-EA60FC61F2C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9B74E691-531A-4DB9-8F95-3E4B379C5B4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D09CC96-B2AB-44A6-9CCA-EA60FC61F2C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74E691-531A-4DB9-8F95-3E4B379C5B43}"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09CC96-B2AB-44A6-9CCA-EA60FC61F2C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896344"/>
            <a:ext cx="8215064" cy="1828800"/>
          </a:xfrm>
        </p:spPr>
        <p:txBody>
          <a:bodyPr>
            <a:noAutofit/>
          </a:bodyPr>
          <a:lstStyle/>
          <a:p>
            <a:pPr algn="ctr" rtl="1"/>
            <a:r>
              <a:rPr lang="ar-IQ" sz="6000" b="1" dirty="0" smtClean="0"/>
              <a:t/>
            </a:r>
            <a:br>
              <a:rPr lang="ar-IQ" sz="6000" b="1" dirty="0" smtClean="0"/>
            </a:br>
            <a:r>
              <a:rPr lang="ar-IQ" sz="6000" dirty="0"/>
              <a:t/>
            </a:r>
            <a:br>
              <a:rPr lang="ar-IQ" sz="6000" dirty="0"/>
            </a:br>
            <a:r>
              <a:rPr lang="ar-IQ" sz="6000" dirty="0" smtClean="0"/>
              <a:t/>
            </a:r>
            <a:br>
              <a:rPr lang="ar-IQ" sz="6000" dirty="0" smtClean="0"/>
            </a:br>
            <a:r>
              <a:rPr lang="ar-IQ" sz="6000" dirty="0"/>
              <a:t/>
            </a:r>
            <a:br>
              <a:rPr lang="ar-IQ" sz="6000" dirty="0"/>
            </a:br>
            <a:r>
              <a:rPr lang="ar-IQ" sz="6000" dirty="0" smtClean="0"/>
              <a:t/>
            </a:r>
            <a:br>
              <a:rPr lang="ar-IQ" sz="6000" dirty="0" smtClean="0"/>
            </a:br>
            <a:r>
              <a:rPr lang="ar-IQ" sz="6000" b="1" dirty="0" smtClean="0"/>
              <a:t>كيفية </a:t>
            </a:r>
            <a:r>
              <a:rPr lang="ar-IQ" sz="6000" b="1" dirty="0"/>
              <a:t>حساب الدرجة ( تقييم التمرين ) للاعب </a:t>
            </a:r>
            <a:r>
              <a:rPr lang="ar-IQ" sz="6000" b="1" dirty="0" err="1"/>
              <a:t>الجمناستك</a:t>
            </a:r>
            <a:r>
              <a:rPr lang="ar-IQ" sz="6000" b="1" dirty="0"/>
              <a:t> </a:t>
            </a:r>
            <a:r>
              <a:rPr lang="en-US" sz="6000" dirty="0"/>
              <a:t/>
            </a:r>
            <a:br>
              <a:rPr lang="en-US" sz="6000" dirty="0"/>
            </a:br>
            <a:endParaRPr lang="ar-IQ" sz="6000" dirty="0"/>
          </a:p>
        </p:txBody>
      </p:sp>
    </p:spTree>
    <p:extLst>
      <p:ext uri="{BB962C8B-B14F-4D97-AF65-F5344CB8AC3E}">
        <p14:creationId xmlns:p14="http://schemas.microsoft.com/office/powerpoint/2010/main" val="226972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just"/>
            <a:r>
              <a:rPr lang="ar-IQ" dirty="0"/>
              <a:t>تنقسم لجنة التحكيم على كل جهاز في لعبة </a:t>
            </a:r>
            <a:r>
              <a:rPr lang="ar-IQ" dirty="0" err="1"/>
              <a:t>الجمناستك</a:t>
            </a:r>
            <a:r>
              <a:rPr lang="ar-IQ" dirty="0"/>
              <a:t> الفني الى لجنتين ، لجنة ( </a:t>
            </a:r>
            <a:r>
              <a:rPr lang="en-US" dirty="0"/>
              <a:t>Difficulties</a:t>
            </a:r>
            <a:r>
              <a:rPr lang="ar-IQ" dirty="0"/>
              <a:t> ) </a:t>
            </a:r>
            <a:r>
              <a:rPr lang="en-US" dirty="0"/>
              <a:t>D</a:t>
            </a:r>
            <a:r>
              <a:rPr lang="ar-IQ" dirty="0"/>
              <a:t> وتتكون من اثنين من القضاة هما </a:t>
            </a:r>
            <a:r>
              <a:rPr lang="en-US" dirty="0"/>
              <a:t>D1</a:t>
            </a:r>
            <a:r>
              <a:rPr lang="ar-IQ" dirty="0"/>
              <a:t> و </a:t>
            </a:r>
            <a:r>
              <a:rPr lang="en-US" dirty="0"/>
              <a:t>D2</a:t>
            </a:r>
            <a:r>
              <a:rPr lang="ar-IQ" dirty="0"/>
              <a:t> ويكون </a:t>
            </a:r>
            <a:r>
              <a:rPr lang="en-US" dirty="0"/>
              <a:t>D1</a:t>
            </a:r>
            <a:r>
              <a:rPr lang="ar-IQ" dirty="0"/>
              <a:t> رئيسا لها ، ولجنة ( </a:t>
            </a:r>
            <a:r>
              <a:rPr lang="en-US" dirty="0"/>
              <a:t>Execution</a:t>
            </a:r>
            <a:r>
              <a:rPr lang="ar-IQ" dirty="0"/>
              <a:t> ) </a:t>
            </a:r>
            <a:r>
              <a:rPr lang="en-US" dirty="0"/>
              <a:t>E</a:t>
            </a:r>
            <a:r>
              <a:rPr lang="ar-IQ" dirty="0"/>
              <a:t> وتتكون من خمسة قضاة هم ( </a:t>
            </a:r>
            <a:r>
              <a:rPr lang="en-US" dirty="0"/>
              <a:t>E1 , E2 , E3 , E4 , E5</a:t>
            </a:r>
            <a:r>
              <a:rPr lang="ar-IQ" dirty="0"/>
              <a:t> ) . </a:t>
            </a:r>
            <a:endParaRPr lang="en-US" dirty="0"/>
          </a:p>
          <a:p>
            <a:pPr marL="0" indent="0" algn="just">
              <a:buNone/>
            </a:pPr>
            <a:r>
              <a:rPr lang="ar-IQ" dirty="0" smtClean="0"/>
              <a:t>	ولجنة </a:t>
            </a:r>
            <a:r>
              <a:rPr lang="en-US" dirty="0"/>
              <a:t>D</a:t>
            </a:r>
            <a:r>
              <a:rPr lang="ar-IQ" dirty="0"/>
              <a:t> هي التي تؤسس درجة المحتوى للتمرين اي المسؤولة عن ايجاد درجة بداية التمرين للاعب وتكون مسئوليتها التقييم والتعرف على محتوى التمرين من ( قيم الصعوبات – قيمة متطلبات المجموعة الحركية – قيم الربط ) ، اما لجنة </a:t>
            </a:r>
            <a:r>
              <a:rPr lang="en-US" dirty="0"/>
              <a:t>E</a:t>
            </a:r>
            <a:r>
              <a:rPr lang="ar-IQ" dirty="0"/>
              <a:t> فهي التي تقيم محتوى التمرين من حيث الاداء الجمالي الفني </a:t>
            </a:r>
            <a:r>
              <a:rPr lang="ar-IQ" dirty="0" smtClean="0"/>
              <a:t>( </a:t>
            </a:r>
            <a:r>
              <a:rPr lang="ar-IQ" dirty="0"/>
              <a:t>صحة اوضاع الجسم والانحراف عن الاداء المثالي ) بعد استبعاد اعلى واقل الحسومات من درجة </a:t>
            </a:r>
            <a:r>
              <a:rPr lang="en-US" dirty="0"/>
              <a:t>E</a:t>
            </a:r>
            <a:r>
              <a:rPr lang="ar-IQ" dirty="0"/>
              <a:t> وعمل متوسط لباقي الدرجات بالقسمة على عدد الحكام المتبقي بعد حذف الحكمين فان كانوا خمسة حكام نستبعد اعلى وادنى درجة وتجمع درجات لجنة </a:t>
            </a:r>
            <a:r>
              <a:rPr lang="en-US" dirty="0"/>
              <a:t>E </a:t>
            </a:r>
            <a:r>
              <a:rPr lang="ar-IQ" dirty="0"/>
              <a:t>المتبقية مع بعضها وتقسم النتائج على 3 .</a:t>
            </a:r>
            <a:endParaRPr lang="en-US" dirty="0"/>
          </a:p>
          <a:p>
            <a:pPr algn="just"/>
            <a:endParaRPr lang="ar-IQ" dirty="0"/>
          </a:p>
        </p:txBody>
      </p:sp>
    </p:spTree>
    <p:extLst>
      <p:ext uri="{BB962C8B-B14F-4D97-AF65-F5344CB8AC3E}">
        <p14:creationId xmlns:p14="http://schemas.microsoft.com/office/powerpoint/2010/main" val="103310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656996"/>
            <a:ext cx="8322464" cy="5148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24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76672"/>
            <a:ext cx="8568952"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97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lnSpcReduction="20000"/>
          </a:bodyPr>
          <a:lstStyle/>
          <a:p>
            <a:pPr algn="just"/>
            <a:r>
              <a:rPr lang="ar-IQ" dirty="0"/>
              <a:t>الربط :</a:t>
            </a:r>
            <a:endParaRPr lang="en-US" dirty="0"/>
          </a:p>
          <a:p>
            <a:pPr algn="just"/>
            <a:r>
              <a:rPr lang="ar-IQ" dirty="0"/>
              <a:t>	تمنح نقاط الربط للحركات ذات القيمة العالية والتي تؤدى من دون اخطاء كبيرة وهذه النقاط تخدم الاداء الافضل الذي يحتوي على ربط خاص بين الحركات ( عندما يربط اللاعب حركتين عاليتي الصعوبة مع بعضهما ) ، وعادة تكون قيمة الربط بالأعشار ( 0.1 ، 0.2 ) وهكذا .</a:t>
            </a:r>
            <a:endParaRPr lang="en-US" dirty="0"/>
          </a:p>
          <a:p>
            <a:pPr algn="just"/>
            <a:r>
              <a:rPr lang="ar-IQ" dirty="0"/>
              <a:t>لجنة </a:t>
            </a:r>
            <a:r>
              <a:rPr lang="en-US" dirty="0"/>
              <a:t>E</a:t>
            </a:r>
            <a:r>
              <a:rPr lang="ar-IQ" dirty="0"/>
              <a:t> المكونة من خمسة قضاة والتي تكون درجتها كأقصى حد من 10 درجات وحسوماتها تكون بالأعشار    ( هي المسئولة عن تقييم جميع جوانب الاداء الجمالي والفني للتمرين وتحسم على النقص الفني والجمالي في الاداء على سبيل المثال كالثني في الذراعين او فتح الرجلين في مواضع يجب ان تكون مضمومتين وهكذا ، ويكون الحسم حسب تصنيف الاخطاء :</a:t>
            </a:r>
            <a:endParaRPr lang="en-US" dirty="0"/>
          </a:p>
          <a:p>
            <a:pPr lvl="0" algn="just"/>
            <a:r>
              <a:rPr lang="ar-IQ" dirty="0"/>
              <a:t>الخطأ الصغير ( 0.10 )</a:t>
            </a:r>
            <a:endParaRPr lang="en-US" dirty="0"/>
          </a:p>
          <a:p>
            <a:pPr lvl="0" algn="just"/>
            <a:r>
              <a:rPr lang="ar-IQ" dirty="0"/>
              <a:t>الخطأ المتوسط </a:t>
            </a:r>
            <a:r>
              <a:rPr lang="ar-IQ" dirty="0" smtClean="0"/>
              <a:t>( 0.30 </a:t>
            </a:r>
            <a:r>
              <a:rPr lang="ar-IQ" dirty="0"/>
              <a:t>)</a:t>
            </a:r>
            <a:endParaRPr lang="en-US" dirty="0"/>
          </a:p>
          <a:p>
            <a:pPr lvl="0" algn="just"/>
            <a:r>
              <a:rPr lang="ar-IQ" dirty="0"/>
              <a:t>الخطأ الكبير ( 0.50 ) </a:t>
            </a:r>
            <a:endParaRPr lang="en-US" dirty="0"/>
          </a:p>
          <a:p>
            <a:pPr lvl="0" algn="just"/>
            <a:r>
              <a:rPr lang="ar-IQ" dirty="0"/>
              <a:t>السقوط ( 1.00 ) </a:t>
            </a:r>
            <a:endParaRPr lang="en-US" dirty="0"/>
          </a:p>
          <a:p>
            <a:pPr lvl="0" algn="just"/>
            <a:r>
              <a:rPr lang="ar-IQ" dirty="0"/>
              <a:t>اذن الدرجة النهائية = مجموع درجة </a:t>
            </a:r>
            <a:r>
              <a:rPr lang="en-US" dirty="0"/>
              <a:t>D</a:t>
            </a:r>
            <a:r>
              <a:rPr lang="ar-IQ" dirty="0"/>
              <a:t> + مجموع درجة </a:t>
            </a:r>
            <a:r>
              <a:rPr lang="en-US" dirty="0"/>
              <a:t>E</a:t>
            </a:r>
          </a:p>
          <a:p>
            <a:pPr marL="0" indent="0" algn="just">
              <a:buNone/>
            </a:pPr>
            <a:endParaRPr lang="ar-IQ" dirty="0"/>
          </a:p>
        </p:txBody>
      </p:sp>
    </p:spTree>
    <p:extLst>
      <p:ext uri="{BB962C8B-B14F-4D97-AF65-F5344CB8AC3E}">
        <p14:creationId xmlns:p14="http://schemas.microsoft.com/office/powerpoint/2010/main" val="45314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algn="just"/>
            <a:r>
              <a:rPr lang="ar-IQ" dirty="0"/>
              <a:t>كيفية اختيار العشر حركات : </a:t>
            </a:r>
            <a:endParaRPr lang="en-US" dirty="0"/>
          </a:p>
          <a:p>
            <a:pPr algn="just"/>
            <a:r>
              <a:rPr lang="ar-IQ" dirty="0"/>
              <a:t>	اذا قام اللاعب بأداء اكثر من 10 حركات على الجهاز فان لجنة </a:t>
            </a:r>
            <a:r>
              <a:rPr lang="en-US" dirty="0"/>
              <a:t>D </a:t>
            </a:r>
            <a:r>
              <a:rPr lang="ar-IQ" dirty="0"/>
              <a:t>ستقوم باحتساب 9 حركات فقط على الجهاز مع حركة الهبوط فتكون 10 حركات ، وتحذف الحركات الزائدة والمكررة ، ويتم اختيار ال 10 حركات على الشكل التالي : </a:t>
            </a:r>
            <a:endParaRPr lang="en-US" dirty="0"/>
          </a:p>
          <a:p>
            <a:pPr lvl="0" algn="just"/>
            <a:r>
              <a:rPr lang="ar-IQ" dirty="0"/>
              <a:t>الهبوط اولا .</a:t>
            </a:r>
            <a:endParaRPr lang="en-US" dirty="0"/>
          </a:p>
          <a:p>
            <a:pPr lvl="0" algn="just"/>
            <a:r>
              <a:rPr lang="ar-IQ" dirty="0"/>
              <a:t>يتم احتساب افضل 9 حركات من الصعوبة الاعلى للصعوبة الاوطأ من كل مجموعة يتم اختيارها </a:t>
            </a:r>
            <a:endParaRPr lang="en-US" dirty="0"/>
          </a:p>
          <a:p>
            <a:pPr lvl="0" algn="just"/>
            <a:r>
              <a:rPr lang="ar-IQ" dirty="0"/>
              <a:t>لا تحسب اكثر من  حركات من كل مجموعة </a:t>
            </a:r>
            <a:endParaRPr lang="en-US" dirty="0"/>
          </a:p>
          <a:p>
            <a:pPr lvl="0" algn="just"/>
            <a:r>
              <a:rPr lang="ar-IQ" dirty="0"/>
              <a:t>اذا احتوى الاداء على حركات اكثر من 10 يتم الاختيار لمصلحة الافضل عشر حركات بدون النظر الى المجموعة على ان لا يزيد عن 5 حركات من نفس المجموعة واذا كانت الحركات من صعوبات متساوية ولكن مجموعات مختلفة يتم الاختيار بحسب مصلحة اللاعب .</a:t>
            </a:r>
            <a:endParaRPr lang="en-US" dirty="0"/>
          </a:p>
          <a:p>
            <a:pPr algn="just"/>
            <a:endParaRPr lang="ar-IQ" dirty="0"/>
          </a:p>
        </p:txBody>
      </p:sp>
    </p:spTree>
    <p:extLst>
      <p:ext uri="{BB962C8B-B14F-4D97-AF65-F5344CB8AC3E}">
        <p14:creationId xmlns:p14="http://schemas.microsoft.com/office/powerpoint/2010/main" val="299071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7848872"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7307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8496944"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2072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61</Words>
  <Application>Microsoft Office PowerPoint</Application>
  <PresentationFormat>عرض على الشاشة (3:4)‏</PresentationFormat>
  <Paragraphs>17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     كيفية حساب الدرجة ( تقييم التمرين ) للاعب الجمناستك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حساب الدرجة ( تقييم التمرين ) للاعب الجمناستك  </dc:title>
  <dc:creator>hp450</dc:creator>
  <cp:lastModifiedBy>hp450</cp:lastModifiedBy>
  <cp:revision>3</cp:revision>
  <dcterms:created xsi:type="dcterms:W3CDTF">2018-12-10T10:13:09Z</dcterms:created>
  <dcterms:modified xsi:type="dcterms:W3CDTF">2018-12-10T10:25:39Z</dcterms:modified>
</cp:coreProperties>
</file>